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0" r:id="rId2"/>
    <p:sldId id="351" r:id="rId3"/>
    <p:sldId id="353" r:id="rId4"/>
    <p:sldId id="354" r:id="rId5"/>
    <p:sldId id="355" r:id="rId6"/>
    <p:sldId id="357" r:id="rId7"/>
    <p:sldId id="358" r:id="rId8"/>
    <p:sldId id="359" r:id="rId9"/>
    <p:sldId id="361" r:id="rId10"/>
    <p:sldId id="362" r:id="rId11"/>
    <p:sldId id="364" r:id="rId12"/>
    <p:sldId id="365" r:id="rId13"/>
    <p:sldId id="367" r:id="rId14"/>
    <p:sldId id="389" r:id="rId15"/>
    <p:sldId id="373" r:id="rId16"/>
  </p:sldIdLst>
  <p:sldSz cx="9144000" cy="6858000" type="screen4x3"/>
  <p:notesSz cx="6735763" cy="9799638"/>
  <p:defaultTextStyle>
    <a:defPPr>
      <a:defRPr lang="ru-RU"/>
    </a:defPPr>
    <a:lvl1pPr marL="0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4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0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7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84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1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58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95" algn="l" defTabSz="9142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3300"/>
    <a:srgbClr val="336600"/>
    <a:srgbClr val="66FF33"/>
    <a:srgbClr val="54A800"/>
    <a:srgbClr val="66FFFF"/>
    <a:srgbClr val="66CCFF"/>
    <a:srgbClr val="FFFF66"/>
    <a:srgbClr val="403152"/>
    <a:srgbClr val="66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216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51940-385E-40BD-BBDC-7B273460C9B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84C8B-4DCE-4A25-9894-1B3C7D979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08AB4-C088-4A83-A1CC-4D63448FF45A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5013"/>
            <a:ext cx="490061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AD11-5F20-47F9-9C82-977E0800B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187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4" algn="l" defTabSz="9142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0" algn="l" defTabSz="9142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47" algn="l" defTabSz="9142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84" algn="l" defTabSz="9142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21" algn="l" defTabSz="9142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8" algn="l" defTabSz="9142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95" algn="l" defTabSz="9142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6EF8-90CD-49F4-A3B0-3FD5A9E4610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74EB-2B08-4CF0-B41C-AC510F5F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6EF8-90CD-49F4-A3B0-3FD5A9E4610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74EB-2B08-4CF0-B41C-AC510F5F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6EF8-90CD-49F4-A3B0-3FD5A9E4610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74EB-2B08-4CF0-B41C-AC510F5F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6EF8-90CD-49F4-A3B0-3FD5A9E4610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74EB-2B08-4CF0-B41C-AC510F5F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6EF8-90CD-49F4-A3B0-3FD5A9E4610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74EB-2B08-4CF0-B41C-AC510F5F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6EF8-90CD-49F4-A3B0-3FD5A9E4610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74EB-2B08-4CF0-B41C-AC510F5F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4" indent="0">
              <a:buNone/>
              <a:defRPr sz="1800" b="1"/>
            </a:lvl3pPr>
            <a:lvl4pPr marL="1371410" indent="0">
              <a:buNone/>
              <a:defRPr sz="1600" b="1"/>
            </a:lvl4pPr>
            <a:lvl5pPr marL="1828547" indent="0">
              <a:buNone/>
              <a:defRPr sz="1600" b="1"/>
            </a:lvl5pPr>
            <a:lvl6pPr marL="2285684" indent="0">
              <a:buNone/>
              <a:defRPr sz="1600" b="1"/>
            </a:lvl6pPr>
            <a:lvl7pPr marL="2742821" indent="0">
              <a:buNone/>
              <a:defRPr sz="1600" b="1"/>
            </a:lvl7pPr>
            <a:lvl8pPr marL="3199958" indent="0">
              <a:buNone/>
              <a:defRPr sz="1600" b="1"/>
            </a:lvl8pPr>
            <a:lvl9pPr marL="36570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4" indent="0">
              <a:buNone/>
              <a:defRPr sz="1800" b="1"/>
            </a:lvl3pPr>
            <a:lvl4pPr marL="1371410" indent="0">
              <a:buNone/>
              <a:defRPr sz="1600" b="1"/>
            </a:lvl4pPr>
            <a:lvl5pPr marL="1828547" indent="0">
              <a:buNone/>
              <a:defRPr sz="1600" b="1"/>
            </a:lvl5pPr>
            <a:lvl6pPr marL="2285684" indent="0">
              <a:buNone/>
              <a:defRPr sz="1600" b="1"/>
            </a:lvl6pPr>
            <a:lvl7pPr marL="2742821" indent="0">
              <a:buNone/>
              <a:defRPr sz="1600" b="1"/>
            </a:lvl7pPr>
            <a:lvl8pPr marL="3199958" indent="0">
              <a:buNone/>
              <a:defRPr sz="1600" b="1"/>
            </a:lvl8pPr>
            <a:lvl9pPr marL="36570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6EF8-90CD-49F4-A3B0-3FD5A9E4610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74EB-2B08-4CF0-B41C-AC510F5F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6EF8-90CD-49F4-A3B0-3FD5A9E4610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74EB-2B08-4CF0-B41C-AC510F5F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6EF8-90CD-49F4-A3B0-3FD5A9E4610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74EB-2B08-4CF0-B41C-AC510F5F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4" indent="0">
              <a:buNone/>
              <a:defRPr sz="1000"/>
            </a:lvl3pPr>
            <a:lvl4pPr marL="1371410" indent="0">
              <a:buNone/>
              <a:defRPr sz="900"/>
            </a:lvl4pPr>
            <a:lvl5pPr marL="1828547" indent="0">
              <a:buNone/>
              <a:defRPr sz="900"/>
            </a:lvl5pPr>
            <a:lvl6pPr marL="2285684" indent="0">
              <a:buNone/>
              <a:defRPr sz="900"/>
            </a:lvl6pPr>
            <a:lvl7pPr marL="2742821" indent="0">
              <a:buNone/>
              <a:defRPr sz="900"/>
            </a:lvl7pPr>
            <a:lvl8pPr marL="3199958" indent="0">
              <a:buNone/>
              <a:defRPr sz="900"/>
            </a:lvl8pPr>
            <a:lvl9pPr marL="36570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6EF8-90CD-49F4-A3B0-3FD5A9E4610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74EB-2B08-4CF0-B41C-AC510F5F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4" indent="0">
              <a:buNone/>
              <a:defRPr sz="2400"/>
            </a:lvl3pPr>
            <a:lvl4pPr marL="1371410" indent="0">
              <a:buNone/>
              <a:defRPr sz="2000"/>
            </a:lvl4pPr>
            <a:lvl5pPr marL="1828547" indent="0">
              <a:buNone/>
              <a:defRPr sz="2000"/>
            </a:lvl5pPr>
            <a:lvl6pPr marL="2285684" indent="0">
              <a:buNone/>
              <a:defRPr sz="2000"/>
            </a:lvl6pPr>
            <a:lvl7pPr marL="2742821" indent="0">
              <a:buNone/>
              <a:defRPr sz="2000"/>
            </a:lvl7pPr>
            <a:lvl8pPr marL="3199958" indent="0">
              <a:buNone/>
              <a:defRPr sz="2000"/>
            </a:lvl8pPr>
            <a:lvl9pPr marL="365709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4" indent="0">
              <a:buNone/>
              <a:defRPr sz="1000"/>
            </a:lvl3pPr>
            <a:lvl4pPr marL="1371410" indent="0">
              <a:buNone/>
              <a:defRPr sz="900"/>
            </a:lvl4pPr>
            <a:lvl5pPr marL="1828547" indent="0">
              <a:buNone/>
              <a:defRPr sz="900"/>
            </a:lvl5pPr>
            <a:lvl6pPr marL="2285684" indent="0">
              <a:buNone/>
              <a:defRPr sz="900"/>
            </a:lvl6pPr>
            <a:lvl7pPr marL="2742821" indent="0">
              <a:buNone/>
              <a:defRPr sz="900"/>
            </a:lvl7pPr>
            <a:lvl8pPr marL="3199958" indent="0">
              <a:buNone/>
              <a:defRPr sz="900"/>
            </a:lvl8pPr>
            <a:lvl9pPr marL="36570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6EF8-90CD-49F4-A3B0-3FD5A9E4610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74EB-2B08-4CF0-B41C-AC510F5F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669900"/>
            </a:gs>
            <a:gs pos="5000">
              <a:schemeClr val="accent3">
                <a:lumMod val="20000"/>
                <a:lumOff val="80000"/>
              </a:schemeClr>
            </a:gs>
            <a:gs pos="100000">
              <a:srgbClr val="669900">
                <a:alpha val="65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56EF8-90CD-49F4-A3B0-3FD5A9E4610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174EB-2B08-4CF0-B41C-AC510F5F9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8" indent="-285710" algn="l" defTabSz="91427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2" indent="-228569" algn="l" defTabSz="91427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9" indent="-228569" algn="l" defTabSz="91427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5" indent="-228569" algn="l" defTabSz="91427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2" indent="-228569" algn="l" defTabSz="9142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9" indent="-228569" algn="l" defTabSz="9142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6" indent="-228569" algn="l" defTabSz="9142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3" indent="-228569" algn="l" defTabSz="9142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4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0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7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4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1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8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5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581841" y="1196752"/>
            <a:ext cx="2016000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2492896"/>
            <a:ext cx="8640960" cy="37444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Ногинская </a:t>
            </a:r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endParaRPr lang="ru-RU" sz="2400" b="1" dirty="0">
              <a:ln>
                <a:solidFill>
                  <a:srgbClr val="6699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432048" cy="3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2852936"/>
            <a:ext cx="734481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496" y="113926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</a:t>
            </a:r>
          </a:p>
          <a:p>
            <a:pPr algn="ctr"/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ОБРАЗОВАТЕЛЬНОГО</a:t>
            </a:r>
            <a:endParaRPr lang="ru-RU" sz="32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sz="32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740352" y="5589240"/>
            <a:ext cx="576064" cy="576064"/>
          </a:xfrm>
          <a:prstGeom prst="ellipse">
            <a:avLst/>
          </a:prstGeom>
          <a:solidFill>
            <a:srgbClr val="3366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956376" y="5949320"/>
            <a:ext cx="468000" cy="468000"/>
          </a:xfrm>
          <a:prstGeom prst="ellipse">
            <a:avLst/>
          </a:prstGeom>
          <a:gradFill flip="none" rotWithShape="1">
            <a:gsLst>
              <a:gs pos="0">
                <a:srgbClr val="6BD600">
                  <a:tint val="66000"/>
                  <a:satMod val="160000"/>
                </a:srgbClr>
              </a:gs>
              <a:gs pos="50000">
                <a:srgbClr val="6BD600">
                  <a:tint val="44500"/>
                  <a:satMod val="160000"/>
                </a:srgbClr>
              </a:gs>
              <a:gs pos="100000">
                <a:srgbClr val="6BD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32440" y="6237352"/>
            <a:ext cx="360000" cy="360000"/>
          </a:xfrm>
          <a:prstGeom prst="ellipse">
            <a:avLst/>
          </a:prstGeom>
          <a:solidFill>
            <a:srgbClr val="56A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301208"/>
            <a:ext cx="2016224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 ступень</a:t>
            </a:r>
          </a:p>
          <a:p>
            <a:pPr algn="ctr"/>
            <a:endParaRPr lang="ru-RU" sz="5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1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4221088"/>
            <a:ext cx="2016000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3284984"/>
            <a:ext cx="2016000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53649" y="2132856"/>
            <a:ext cx="2016000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4221088"/>
            <a:ext cx="1950599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 ступень</a:t>
            </a:r>
          </a:p>
          <a:p>
            <a:pPr algn="ctr"/>
            <a:endParaRPr lang="ru-RU" sz="5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НАЧАЛЬНОЕ </a:t>
            </a:r>
          </a:p>
          <a:p>
            <a:pPr algn="ctr"/>
            <a:r>
              <a:rPr lang="ru-RU" sz="1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3284984"/>
            <a:ext cx="1950599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 ступень</a:t>
            </a:r>
          </a:p>
          <a:p>
            <a:pPr algn="ctr"/>
            <a:endParaRPr lang="ru-RU" sz="5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ОСНОВНОЕ </a:t>
            </a:r>
          </a:p>
          <a:p>
            <a:pPr algn="ctr"/>
            <a:r>
              <a:rPr lang="ru-RU" sz="1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3649" y="2060848"/>
            <a:ext cx="2022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 ступень</a:t>
            </a:r>
          </a:p>
          <a:p>
            <a:pPr algn="ctr"/>
            <a:endParaRPr lang="ru-RU" sz="5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СРЕДНЕЕ</a:t>
            </a:r>
          </a:p>
          <a:p>
            <a:pPr algn="ctr"/>
            <a:r>
              <a:rPr lang="ru-RU" sz="1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(ПОЛНОЕ)</a:t>
            </a:r>
          </a:p>
          <a:p>
            <a:pPr algn="ctr"/>
            <a:r>
              <a:rPr lang="ru-RU" sz="1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771800" y="2708920"/>
            <a:ext cx="5688632" cy="3888432"/>
          </a:xfrm>
          <a:prstGeom prst="straightConnector1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581841" y="1271662"/>
            <a:ext cx="20226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</a:p>
          <a:p>
            <a:pPr algn="ctr"/>
            <a:r>
              <a:rPr lang="ru-RU" sz="1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endParaRPr lang="ru-RU" sz="5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Курс «Интеллект»</a:t>
            </a:r>
          </a:p>
          <a:p>
            <a:pPr algn="ctr"/>
            <a:r>
              <a:rPr lang="ru-RU" sz="1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Довузовская</a:t>
            </a:r>
            <a:r>
              <a:rPr lang="ru-RU" sz="1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подготовка</a:t>
            </a:r>
          </a:p>
          <a:p>
            <a:pPr algn="ctr"/>
            <a:r>
              <a:rPr lang="ru-RU" sz="1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Кружки, секции</a:t>
            </a:r>
            <a:endParaRPr lang="ru-RU" sz="12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-252536" y="3645024"/>
            <a:ext cx="9793088" cy="37444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Ногинская </a:t>
            </a:r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endParaRPr lang="ru-RU" sz="2400" b="1" dirty="0">
              <a:ln>
                <a:solidFill>
                  <a:srgbClr val="6699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432048" cy="3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98072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ступень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ОСНОВНОЕ ОБРАЗОВАНИЕ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492896"/>
            <a:ext cx="8568952" cy="10081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ПРЕДПРОФИЛЬНОЕ ОБУЧЕНИЕ</a:t>
            </a:r>
            <a:endParaRPr lang="ru-RU" sz="3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717032"/>
            <a:ext cx="4104456" cy="25922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КЛАССЫ</a:t>
            </a:r>
          </a:p>
          <a:p>
            <a:pPr algn="ctr"/>
            <a:endParaRPr lang="ru-RU" sz="1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УГЛУБЛЕННОЕ ИЗУЧЕНИЕ</a:t>
            </a:r>
          </a:p>
          <a:p>
            <a:pPr algn="ctr"/>
            <a:endParaRPr lang="ru-RU" sz="1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endParaRPr lang="ru-RU" sz="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17032"/>
            <a:ext cx="4104456" cy="2592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КЛАССЫ</a:t>
            </a:r>
          </a:p>
          <a:p>
            <a:pPr algn="ctr"/>
            <a:endParaRPr lang="ru-RU" sz="1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УГЛУБЛЕННОЕ ИЗУЧЕНИЕ</a:t>
            </a:r>
          </a:p>
          <a:p>
            <a:pPr algn="ctr"/>
            <a:endParaRPr lang="ru-RU" sz="1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-252536" y="3645024"/>
            <a:ext cx="9793088" cy="37444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Ногинская </a:t>
            </a:r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endParaRPr lang="ru-RU" sz="2400" b="1" dirty="0">
              <a:ln>
                <a:solidFill>
                  <a:srgbClr val="6699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432048" cy="3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76470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ступень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СРЕДНЕЕ (ПОЛНОЕ) ОБРАЗОВАНИЕ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708920"/>
            <a:ext cx="734481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060848"/>
            <a:ext cx="8640960" cy="10801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ОБЕСПЕЧЕНИЕ СОВРЕМЕННОГО КАЧЕСТВА ОБРАЗОВАНИЯ, ОТВЕЧАЮЩЕГО ПОТРЕБНОСТЯМ ЛИЧНОСТИ, ОБЩЕСТВА, ГОСУДАРСТВА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212976"/>
            <a:ext cx="2592288" cy="14401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Самореализация интересов и возможностей личности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3212976"/>
            <a:ext cx="2448272" cy="14401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Самореализация творческих способностей личности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8144" y="3212976"/>
            <a:ext cx="3024336" cy="14401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Формирование социально-грамотной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социально-мобильной личности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5301208"/>
            <a:ext cx="345638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DSC02066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l="3046" t="13207" r="7087" b="8610"/>
          <a:stretch>
            <a:fillRect/>
          </a:stretch>
        </p:blipFill>
        <p:spPr>
          <a:xfrm>
            <a:off x="1635327" y="4797152"/>
            <a:ext cx="2936673" cy="1916145"/>
          </a:xfrm>
          <a:prstGeom prst="roundRect">
            <a:avLst>
              <a:gd name="adj" fmla="val 1005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DSC02068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rcRect t="8582" r="4937" b="9558"/>
          <a:stretch>
            <a:fillRect/>
          </a:stretch>
        </p:blipFill>
        <p:spPr>
          <a:xfrm>
            <a:off x="4702873" y="4797152"/>
            <a:ext cx="2965471" cy="1915200"/>
          </a:xfrm>
          <a:prstGeom prst="roundRect">
            <a:avLst>
              <a:gd name="adj" fmla="val 1069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07504" y="2852936"/>
            <a:ext cx="4104456" cy="3933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ЕСТЕСТВЕННОНАУЧНЫЙ ПРОФИЛЬ</a:t>
            </a: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sz="2000" b="1" dirty="0" smtClean="0">
              <a:solidFill>
                <a:srgbClr val="003300"/>
              </a:solidFill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</a:endParaRPr>
          </a:p>
          <a:p>
            <a:pPr algn="ctr"/>
            <a:endParaRPr lang="ru-RU" sz="2400" b="1" dirty="0" smtClean="0">
              <a:solidFill>
                <a:srgbClr val="003300"/>
              </a:solidFill>
            </a:endParaRPr>
          </a:p>
          <a:p>
            <a:pPr algn="ctr"/>
            <a:endParaRPr lang="ru-RU" sz="2400" b="1" dirty="0" smtClean="0">
              <a:solidFill>
                <a:srgbClr val="003300"/>
              </a:solidFill>
            </a:endParaRPr>
          </a:p>
          <a:p>
            <a:pPr algn="ctr"/>
            <a:endParaRPr lang="ru-RU" sz="2400" b="1" dirty="0" smtClean="0">
              <a:solidFill>
                <a:srgbClr val="003300"/>
              </a:solidFill>
            </a:endParaRPr>
          </a:p>
          <a:p>
            <a:pPr algn="ctr"/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Ногинская </a:t>
            </a:r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endParaRPr lang="ru-RU" sz="2400" b="1" dirty="0">
              <a:ln>
                <a:solidFill>
                  <a:srgbClr val="6699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432048" cy="3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76470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ступень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СРЕДНЕЕ (ПОЛНОЕ) ОБРАЗОВАНИЕ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2060848"/>
            <a:ext cx="7056784" cy="7200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ПРОФИЛЬНОЕ ОБУЧЕНИЕ 10 классы</a:t>
            </a: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2852936"/>
            <a:ext cx="4752528" cy="39347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СОЦИАЛЬНО-ЭКОНОМИЧЕСКИЙ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ПРОФИЛЬ</a:t>
            </a:r>
          </a:p>
          <a:p>
            <a:pPr algn="ctr"/>
            <a:endParaRPr lang="ru-RU" sz="3600" b="1" dirty="0" smtClean="0">
              <a:solidFill>
                <a:srgbClr val="003300"/>
              </a:solidFill>
            </a:endParaRPr>
          </a:p>
          <a:p>
            <a:pPr algn="ctr"/>
            <a:endParaRPr lang="ru-RU" sz="2000" b="1" dirty="0" smtClean="0">
              <a:solidFill>
                <a:srgbClr val="003300"/>
              </a:solidFill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</a:endParaRPr>
          </a:p>
          <a:p>
            <a:pPr algn="ctr"/>
            <a:endParaRPr lang="ru-RU" sz="2400" b="1" dirty="0" smtClean="0">
              <a:solidFill>
                <a:srgbClr val="003300"/>
              </a:solidFill>
            </a:endParaRPr>
          </a:p>
          <a:p>
            <a:pPr algn="ctr"/>
            <a:endParaRPr lang="ru-RU" sz="2400" b="1" dirty="0" smtClean="0">
              <a:solidFill>
                <a:srgbClr val="003300"/>
              </a:solidFill>
            </a:endParaRPr>
          </a:p>
          <a:p>
            <a:pPr algn="ctr"/>
            <a:endParaRPr lang="ru-RU" sz="2400" b="1" dirty="0" smtClean="0">
              <a:solidFill>
                <a:srgbClr val="003300"/>
              </a:solidFill>
            </a:endParaRPr>
          </a:p>
          <a:p>
            <a:pPr algn="ctr"/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flipH="1">
            <a:off x="323528" y="3717032"/>
            <a:ext cx="3744416" cy="2952328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dirty="0" smtClean="0">
              <a:solidFill>
                <a:srgbClr val="003300"/>
              </a:solidFill>
            </a:endParaRPr>
          </a:p>
          <a:p>
            <a:pPr algn="r"/>
            <a:endParaRPr lang="ru-RU" b="1" dirty="0" smtClean="0">
              <a:solidFill>
                <a:srgbClr val="003300"/>
              </a:solidFill>
            </a:endParaRPr>
          </a:p>
          <a:p>
            <a:pPr algn="r"/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4221088"/>
            <a:ext cx="1656184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018794" y="4894709"/>
            <a:ext cx="212115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Физика – </a:t>
            </a:r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2</a:t>
            </a:r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ч</a:t>
            </a:r>
          </a:p>
          <a:p>
            <a:pPr algn="r"/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Химия – </a:t>
            </a:r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1</a:t>
            </a:r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ч</a:t>
            </a:r>
          </a:p>
          <a:p>
            <a:pPr algn="r"/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Биология – </a:t>
            </a:r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1</a:t>
            </a:r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ч</a:t>
            </a:r>
          </a:p>
          <a:p>
            <a:pPr algn="r"/>
            <a:endParaRPr lang="ru-RU" dirty="0"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2276872"/>
            <a:ext cx="1584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 rot="10800000" flipH="1">
            <a:off x="251519" y="3645024"/>
            <a:ext cx="3744416" cy="2952328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dirty="0" smtClean="0">
              <a:solidFill>
                <a:srgbClr val="003300"/>
              </a:solidFill>
            </a:endParaRPr>
          </a:p>
          <a:p>
            <a:pPr algn="r"/>
            <a:endParaRPr lang="ru-RU" b="1" dirty="0" smtClean="0">
              <a:solidFill>
                <a:srgbClr val="003300"/>
              </a:solidFill>
            </a:endParaRPr>
          </a:p>
          <a:p>
            <a:pPr algn="r"/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512" y="3717032"/>
            <a:ext cx="3600400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Математика – </a:t>
            </a:r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8</a:t>
            </a:r>
            <a:r>
              <a:rPr lang="ru-RU" sz="2000" b="1" dirty="0" smtClean="0">
                <a:solidFill>
                  <a:srgbClr val="003300"/>
                </a:solidFill>
                <a:latin typeface="Arial Black" pitchFamily="34" charset="0"/>
              </a:rPr>
              <a:t>ч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Физика – </a:t>
            </a:r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6</a:t>
            </a:r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ч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Биология – </a:t>
            </a:r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3</a:t>
            </a:r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ч</a:t>
            </a:r>
          </a:p>
        </p:txBody>
      </p:sp>
      <p:sp>
        <p:nvSpPr>
          <p:cNvPr id="26" name="Прямоугольный треугольник 25"/>
          <p:cNvSpPr/>
          <p:nvPr/>
        </p:nvSpPr>
        <p:spPr>
          <a:xfrm rot="10800000" flipH="1">
            <a:off x="4427984" y="3645023"/>
            <a:ext cx="4392488" cy="3024336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dirty="0" smtClean="0">
              <a:solidFill>
                <a:srgbClr val="003300"/>
              </a:solidFill>
            </a:endParaRPr>
          </a:p>
          <a:p>
            <a:pPr algn="r"/>
            <a:endParaRPr lang="ru-RU" b="1" dirty="0" smtClean="0">
              <a:solidFill>
                <a:srgbClr val="003300"/>
              </a:solidFill>
            </a:endParaRPr>
          </a:p>
          <a:p>
            <a:pPr algn="r"/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27" name="Прямоугольный треугольник 26"/>
          <p:cNvSpPr/>
          <p:nvPr/>
        </p:nvSpPr>
        <p:spPr>
          <a:xfrm flipH="1">
            <a:off x="4572000" y="3717032"/>
            <a:ext cx="4320480" cy="2952328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dirty="0" smtClean="0">
              <a:solidFill>
                <a:srgbClr val="003300"/>
              </a:solidFill>
              <a:latin typeface="Arial Black" pitchFamily="34" charset="0"/>
            </a:endParaRPr>
          </a:p>
          <a:p>
            <a:pPr algn="r"/>
            <a:endParaRPr lang="ru-RU" b="1" dirty="0" smtClean="0">
              <a:solidFill>
                <a:srgbClr val="003300"/>
              </a:solidFill>
              <a:latin typeface="Arial Black" pitchFamily="34" charset="0"/>
            </a:endParaRPr>
          </a:p>
          <a:p>
            <a:pPr algn="r"/>
            <a:endParaRPr lang="ru-RU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27984" y="4005064"/>
            <a:ext cx="3168352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Английский язык – </a:t>
            </a:r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6</a:t>
            </a:r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ч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Обществознание – </a:t>
            </a:r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3</a:t>
            </a:r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ч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Экономика – </a:t>
            </a:r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2</a:t>
            </a:r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 ч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Право – </a:t>
            </a:r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2</a:t>
            </a:r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ч</a:t>
            </a:r>
          </a:p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372200" y="5301208"/>
            <a:ext cx="2592288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Литература – </a:t>
            </a:r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1</a:t>
            </a:r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ч</a:t>
            </a:r>
          </a:p>
          <a:p>
            <a:pPr algn="r"/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Математика – </a:t>
            </a:r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</a:rPr>
              <a:t>2</a:t>
            </a:r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ч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756592" y="1844824"/>
            <a:ext cx="20882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962753" y="5281463"/>
            <a:ext cx="2177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sz="1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40010" y="5785519"/>
            <a:ext cx="1595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элективный курс</a:t>
            </a:r>
            <a:endParaRPr lang="ru-RU" sz="1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1720" y="6289575"/>
            <a:ext cx="1237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факультатив</a:t>
            </a:r>
            <a:endParaRPr lang="ru-RU" sz="1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76514" y="5805264"/>
            <a:ext cx="1595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элективный курс</a:t>
            </a:r>
            <a:endParaRPr lang="ru-RU" sz="1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8224" y="6309320"/>
            <a:ext cx="1595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элективный курс</a:t>
            </a:r>
            <a:endParaRPr lang="ru-RU" sz="1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Ногинская </a:t>
            </a:r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endParaRPr lang="ru-RU" sz="2400" b="1" dirty="0">
              <a:ln>
                <a:solidFill>
                  <a:srgbClr val="6699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432048" cy="3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1076543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ступень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СРЕДНЕЕ (ПОЛНОЕ) ОБРАЗОВАНИЕ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2564904"/>
            <a:ext cx="7056784" cy="7200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ПРОФИЛЬНОЕ ОБУЧЕНИЕ 11 классы</a:t>
            </a: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4221088"/>
            <a:ext cx="1656184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2276872"/>
            <a:ext cx="1584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3357312"/>
            <a:ext cx="2880320" cy="288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ФИЗИКО-МАТЕМАТИЧЕСКИЙ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</a:t>
            </a:r>
          </a:p>
          <a:p>
            <a:pPr algn="ctr"/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56176" y="3356992"/>
            <a:ext cx="2880320" cy="288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ФИЛОЛОГИЧЕСКИЙ ПРОФИЛЬ</a:t>
            </a:r>
          </a:p>
          <a:p>
            <a:pPr algn="ctr"/>
            <a:endParaRPr lang="ru-RU" sz="2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75856" y="4653136"/>
            <a:ext cx="3384376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Математика –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 </a:t>
            </a:r>
          </a:p>
          <a:p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Физика –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 +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156176" y="4653136"/>
            <a:ext cx="3096344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Русский язык –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Английский язык –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7504" y="3356992"/>
            <a:ext cx="3024336" cy="28803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ЛИНГВИСТИЧЕСКИЙ ПРОФИЛЬ</a:t>
            </a:r>
            <a:endParaRPr lang="ru-RU" sz="2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0" y="4653136"/>
            <a:ext cx="3275856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Английский язык –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Математика –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 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04306" y="5661248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проектная</a:t>
            </a:r>
          </a:p>
          <a:p>
            <a:r>
              <a:rPr lang="ru-RU" sz="1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1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-252536" y="3645024"/>
            <a:ext cx="9793088" cy="37444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Ногинская </a:t>
            </a:r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endParaRPr lang="ru-RU" sz="2400" b="1" dirty="0">
              <a:ln>
                <a:solidFill>
                  <a:srgbClr val="6699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432048" cy="3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83671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12360" y="5805264"/>
            <a:ext cx="576064" cy="576064"/>
          </a:xfrm>
          <a:prstGeom prst="ellipse">
            <a:avLst/>
          </a:prstGeom>
          <a:solidFill>
            <a:srgbClr val="3366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956376" y="6201360"/>
            <a:ext cx="468000" cy="468000"/>
          </a:xfrm>
          <a:prstGeom prst="ellipse">
            <a:avLst/>
          </a:prstGeom>
          <a:gradFill flip="none" rotWithShape="1">
            <a:gsLst>
              <a:gs pos="0">
                <a:srgbClr val="6BD600">
                  <a:tint val="66000"/>
                  <a:satMod val="160000"/>
                </a:srgbClr>
              </a:gs>
              <a:gs pos="50000">
                <a:srgbClr val="6BD600">
                  <a:tint val="44500"/>
                  <a:satMod val="160000"/>
                </a:srgbClr>
              </a:gs>
              <a:gs pos="100000">
                <a:srgbClr val="6BD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32440" y="6381368"/>
            <a:ext cx="360000" cy="360000"/>
          </a:xfrm>
          <a:prstGeom prst="ellipse">
            <a:avLst/>
          </a:prstGeom>
          <a:solidFill>
            <a:srgbClr val="56A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7504" y="1124744"/>
            <a:ext cx="87849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воспитание, и образование нераздельны. 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 воспитывать, 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передавая знания, 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всякое же знание действует </a:t>
            </a:r>
            <a:r>
              <a:rPr lang="ru-RU" sz="44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Л.Н.Толстой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-252536" y="3645024"/>
            <a:ext cx="9793088" cy="37444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Ногинская </a:t>
            </a:r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endParaRPr lang="ru-RU" sz="2400" b="1" dirty="0">
              <a:ln>
                <a:solidFill>
                  <a:srgbClr val="6699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432048" cy="3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7956376" y="5949320"/>
            <a:ext cx="468000" cy="468000"/>
          </a:xfrm>
          <a:prstGeom prst="ellipse">
            <a:avLst/>
          </a:prstGeom>
          <a:gradFill flip="none" rotWithShape="1">
            <a:gsLst>
              <a:gs pos="0">
                <a:srgbClr val="6BD600">
                  <a:tint val="66000"/>
                  <a:satMod val="160000"/>
                </a:srgbClr>
              </a:gs>
              <a:gs pos="50000">
                <a:srgbClr val="6BD600">
                  <a:tint val="44500"/>
                  <a:satMod val="160000"/>
                </a:srgbClr>
              </a:gs>
              <a:gs pos="100000">
                <a:srgbClr val="6BD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32440" y="6237352"/>
            <a:ext cx="360000" cy="360000"/>
          </a:xfrm>
          <a:prstGeom prst="ellipse">
            <a:avLst/>
          </a:prstGeom>
          <a:solidFill>
            <a:srgbClr val="56A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Евгения 2013-2014\дизайн\логотипы\DSC_2936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2109" t="3750" b="8119"/>
          <a:stretch>
            <a:fillRect/>
          </a:stretch>
        </p:blipFill>
        <p:spPr bwMode="auto">
          <a:xfrm>
            <a:off x="827584" y="1556792"/>
            <a:ext cx="7537075" cy="38164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7812360" y="5517272"/>
            <a:ext cx="576064" cy="576064"/>
          </a:xfrm>
          <a:prstGeom prst="ellipse">
            <a:avLst/>
          </a:prstGeom>
          <a:solidFill>
            <a:srgbClr val="3366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07504" y="4509120"/>
            <a:ext cx="8928992" cy="2160240"/>
          </a:xfrm>
          <a:prstGeom prst="roundRect">
            <a:avLst>
              <a:gd name="adj" fmla="val 96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Ногинская </a:t>
            </a:r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endParaRPr lang="ru-RU" sz="2400" b="1" dirty="0">
              <a:ln>
                <a:solidFill>
                  <a:srgbClr val="6699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432048" cy="3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2564904"/>
            <a:ext cx="734481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69269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ступень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12360" y="5517272"/>
            <a:ext cx="576064" cy="576064"/>
          </a:xfrm>
          <a:prstGeom prst="ellipse">
            <a:avLst/>
          </a:prstGeom>
          <a:solidFill>
            <a:srgbClr val="3366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956376" y="5949320"/>
            <a:ext cx="468000" cy="468000"/>
          </a:xfrm>
          <a:prstGeom prst="ellipse">
            <a:avLst/>
          </a:prstGeom>
          <a:gradFill flip="none" rotWithShape="1">
            <a:gsLst>
              <a:gs pos="0">
                <a:srgbClr val="6BD600">
                  <a:tint val="66000"/>
                  <a:satMod val="160000"/>
                </a:srgbClr>
              </a:gs>
              <a:gs pos="50000">
                <a:srgbClr val="6BD600">
                  <a:tint val="44500"/>
                  <a:satMod val="160000"/>
                </a:srgbClr>
              </a:gs>
              <a:gs pos="100000">
                <a:srgbClr val="6BD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32440" y="6237352"/>
            <a:ext cx="360000" cy="360000"/>
          </a:xfrm>
          <a:prstGeom prst="ellipse">
            <a:avLst/>
          </a:prstGeom>
          <a:solidFill>
            <a:srgbClr val="56A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ДОШкольный центр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3220" r="3399" b="5263"/>
          <a:stretch>
            <a:fillRect/>
          </a:stretch>
        </p:blipFill>
        <p:spPr>
          <a:xfrm>
            <a:off x="251520" y="4550810"/>
            <a:ext cx="2880320" cy="2046542"/>
          </a:xfrm>
          <a:prstGeom prst="roundRect">
            <a:avLst>
              <a:gd name="adj" fmla="val 10372"/>
            </a:avLst>
          </a:prstGeom>
        </p:spPr>
      </p:pic>
      <p:pic>
        <p:nvPicPr>
          <p:cNvPr id="15" name="Рисунок 14" descr="ДОШкольный центр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3211430" y="4550810"/>
            <a:ext cx="2728722" cy="2046542"/>
          </a:xfrm>
          <a:prstGeom prst="roundRect">
            <a:avLst>
              <a:gd name="adj" fmla="val 10372"/>
            </a:avLst>
          </a:prstGeom>
        </p:spPr>
      </p:pic>
      <p:pic>
        <p:nvPicPr>
          <p:cNvPr id="16" name="Рисунок 15" descr="ДОШкольный центр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2651" r="2935" b="10556"/>
          <a:stretch>
            <a:fillRect/>
          </a:stretch>
        </p:blipFill>
        <p:spPr>
          <a:xfrm>
            <a:off x="6012160" y="4550810"/>
            <a:ext cx="2880320" cy="2046542"/>
          </a:xfrm>
          <a:prstGeom prst="roundRect">
            <a:avLst>
              <a:gd name="adj" fmla="val 10372"/>
            </a:avLst>
          </a:prstGeom>
        </p:spPr>
      </p:pic>
      <p:sp>
        <p:nvSpPr>
          <p:cNvPr id="17" name="Прямоугольник 16"/>
          <p:cNvSpPr/>
          <p:nvPr/>
        </p:nvSpPr>
        <p:spPr>
          <a:xfrm>
            <a:off x="3851920" y="1844824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обучение грамоте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математика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труд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психология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endParaRPr lang="ru-RU" sz="2000" b="1" dirty="0" smtClean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английский язык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окружающий мир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хореография</a:t>
            </a:r>
          </a:p>
        </p:txBody>
      </p:sp>
      <p:pic>
        <p:nvPicPr>
          <p:cNvPr id="18" name="Рисунок 17" descr="шаг за шаго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2045502"/>
            <a:ext cx="1872208" cy="2071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31912" y="4077072"/>
            <a:ext cx="8640960" cy="21602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3789040"/>
            <a:ext cx="8640960" cy="21602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Ногинская </a:t>
            </a:r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endParaRPr lang="ru-RU" sz="2400" b="1" dirty="0">
              <a:ln>
                <a:solidFill>
                  <a:srgbClr val="6699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0648"/>
            <a:ext cx="432048" cy="3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2564904"/>
            <a:ext cx="734481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119849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работы учащихся: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12360" y="5517272"/>
            <a:ext cx="576064" cy="576064"/>
          </a:xfrm>
          <a:prstGeom prst="ellipse">
            <a:avLst/>
          </a:prstGeom>
          <a:solidFill>
            <a:srgbClr val="3366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956376" y="5949320"/>
            <a:ext cx="468000" cy="468000"/>
          </a:xfrm>
          <a:prstGeom prst="ellipse">
            <a:avLst/>
          </a:prstGeom>
          <a:gradFill flip="none" rotWithShape="1">
            <a:gsLst>
              <a:gs pos="0">
                <a:srgbClr val="6BD600">
                  <a:tint val="66000"/>
                  <a:satMod val="160000"/>
                </a:srgbClr>
              </a:gs>
              <a:gs pos="50000">
                <a:srgbClr val="6BD600">
                  <a:tint val="44500"/>
                  <a:satMod val="160000"/>
                </a:srgbClr>
              </a:gs>
              <a:gs pos="100000">
                <a:srgbClr val="6BD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32440" y="6237352"/>
            <a:ext cx="360000" cy="360000"/>
          </a:xfrm>
          <a:prstGeom prst="ellipse">
            <a:avLst/>
          </a:prstGeom>
          <a:solidFill>
            <a:srgbClr val="56A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091620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Ребенок учится только через действие;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Ребенок имеет свои индивидуальные возможности учебной деятельности;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Ребенок осваивает мир в целостном восприятии;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Ребенок учится от другого ребенка так же, как от учителя на уроке;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Ребенок успешен в учении, когда ему хорошо;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Ребенок успешен в учении, когда его поддерживают и вдохновляют.</a:t>
            </a:r>
          </a:p>
          <a:p>
            <a:endParaRPr lang="ru-RU" sz="2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31912" y="4077072"/>
            <a:ext cx="8640960" cy="21602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3789040"/>
            <a:ext cx="8640960" cy="21602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Ногинская </a:t>
            </a:r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endParaRPr lang="ru-RU" sz="2400" b="1" dirty="0">
              <a:ln>
                <a:solidFill>
                  <a:srgbClr val="6699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432048" cy="3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2564904"/>
            <a:ext cx="734481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76470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ступень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НАЧАЛЬНОЕ ОБРАЗОВАНИЕ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52654" y="5661288"/>
            <a:ext cx="576064" cy="576064"/>
          </a:xfrm>
          <a:prstGeom prst="ellipse">
            <a:avLst/>
          </a:prstGeom>
          <a:solidFill>
            <a:srgbClr val="3366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996670" y="6093336"/>
            <a:ext cx="468000" cy="468000"/>
          </a:xfrm>
          <a:prstGeom prst="ellipse">
            <a:avLst/>
          </a:prstGeom>
          <a:gradFill flip="none" rotWithShape="1">
            <a:gsLst>
              <a:gs pos="0">
                <a:srgbClr val="6BD600">
                  <a:tint val="66000"/>
                  <a:satMod val="160000"/>
                </a:srgbClr>
              </a:gs>
              <a:gs pos="50000">
                <a:srgbClr val="6BD600">
                  <a:tint val="44500"/>
                  <a:satMod val="160000"/>
                </a:srgbClr>
              </a:gs>
              <a:gs pos="100000">
                <a:srgbClr val="6BD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734" y="6381368"/>
            <a:ext cx="360000" cy="360000"/>
          </a:xfrm>
          <a:prstGeom prst="ellipse">
            <a:avLst/>
          </a:prstGeom>
          <a:solidFill>
            <a:srgbClr val="56A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Lenovo\Desktop\школа ф2.png"/>
          <p:cNvPicPr>
            <a:picLocks noChangeAspect="1" noChangeArrowheads="1"/>
          </p:cNvPicPr>
          <p:nvPr/>
        </p:nvPicPr>
        <p:blipFill>
          <a:blip r:embed="rId3" cstate="print"/>
          <a:srcRect r="67274"/>
          <a:stretch>
            <a:fillRect/>
          </a:stretch>
        </p:blipFill>
        <p:spPr bwMode="auto">
          <a:xfrm>
            <a:off x="147798" y="4653136"/>
            <a:ext cx="2920311" cy="2016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DSC_3387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rcRect l="8443" b="3448"/>
          <a:stretch>
            <a:fillRect/>
          </a:stretch>
        </p:blipFill>
        <p:spPr>
          <a:xfrm>
            <a:off x="6088967" y="4653136"/>
            <a:ext cx="2875521" cy="2016224"/>
          </a:xfrm>
          <a:prstGeom prst="roundRect">
            <a:avLst>
              <a:gd name="adj" fmla="val 8211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DSC02598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rcRect b="3982"/>
          <a:stretch>
            <a:fillRect/>
          </a:stretch>
        </p:blipFill>
        <p:spPr>
          <a:xfrm>
            <a:off x="3172134" y="4653136"/>
            <a:ext cx="2799471" cy="2016000"/>
          </a:xfrm>
          <a:prstGeom prst="roundRect">
            <a:avLst>
              <a:gd name="adj" fmla="val 10081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547664" y="2132856"/>
            <a:ext cx="6048672" cy="223224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</a:endParaRPr>
          </a:p>
          <a:p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</a:endParaRPr>
          </a:p>
          <a:p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</a:endParaRPr>
          </a:p>
          <a:p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</a:endParaRPr>
          </a:p>
          <a:p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</a:endParaRPr>
          </a:p>
          <a:p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</a:endParaRPr>
          </a:p>
          <a:p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</a:endParaRPr>
          </a:p>
          <a:p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</a:endParaRPr>
          </a:p>
          <a:p>
            <a:pPr algn="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</a:rPr>
              <a:t>Система </a:t>
            </a:r>
          </a:p>
          <a:p>
            <a:pPr algn="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</a:rPr>
              <a:t>развивающего </a:t>
            </a:r>
          </a:p>
          <a:p>
            <a:pPr algn="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</a:rPr>
              <a:t>обучения </a:t>
            </a:r>
          </a:p>
          <a:p>
            <a:pPr algn="r"/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</a:rPr>
              <a:t>Д.Б.Эльконина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</a:rPr>
              <a:t> – В.В.Давыдова</a:t>
            </a:r>
          </a:p>
          <a:p>
            <a:pPr algn="r"/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</a:endParaRPr>
          </a:p>
          <a:p>
            <a:pPr algn="r"/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</a:endParaRPr>
          </a:p>
          <a:p>
            <a:pPr algn="r"/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</a:endParaRPr>
          </a:p>
          <a:p>
            <a:pPr algn="ctr"/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</a:endParaRPr>
          </a:p>
          <a:p>
            <a:pPr algn="ctr"/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</a:endParaRPr>
          </a:p>
          <a:p>
            <a:pPr algn="ctr"/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</a:endParaRPr>
          </a:p>
          <a:p>
            <a:pPr algn="ctr"/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2132856"/>
            <a:ext cx="201622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</a:rPr>
              <a:t>ФГОС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547664" y="2132856"/>
            <a:ext cx="6048672" cy="2232248"/>
          </a:xfrm>
          <a:prstGeom prst="line">
            <a:avLst/>
          </a:prstGeom>
          <a:ln w="28575">
            <a:solidFill>
              <a:srgbClr val="56A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547664" y="2996952"/>
            <a:ext cx="2624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</a:rPr>
              <a:t>нового поколения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31912" y="4365104"/>
            <a:ext cx="8640960" cy="18722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Ногинская </a:t>
            </a:r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endParaRPr lang="ru-RU" sz="2400" b="1" dirty="0">
              <a:ln>
                <a:solidFill>
                  <a:srgbClr val="6699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432048" cy="3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2564904"/>
            <a:ext cx="734481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ступень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НАЧАЛЬНОЕ ОБРАЗОВАНИЕ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4797152"/>
            <a:ext cx="8640960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 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187624" y="4077072"/>
            <a:ext cx="0" cy="72008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51520" y="2780928"/>
            <a:ext cx="1800200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Учим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добывать знания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347864" y="3789040"/>
            <a:ext cx="0" cy="100811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724128" y="4077072"/>
            <a:ext cx="0" cy="72008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884368" y="4077072"/>
            <a:ext cx="0" cy="72008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716016" y="2852936"/>
            <a:ext cx="1872208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Учим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задавать вопросы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2420888"/>
            <a:ext cx="2160240" cy="172819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Учим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пользоваться полученными знаниями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95736" y="2276872"/>
            <a:ext cx="2376264" cy="15841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Учим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рассуждать и анализировать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Ногинская </a:t>
            </a:r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endParaRPr lang="ru-RU" sz="2400" b="1" dirty="0">
              <a:ln>
                <a:solidFill>
                  <a:srgbClr val="6699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432048" cy="3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76470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ступень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ОСНОВНОЕ  ОБРАЗОВАНИЕ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564904"/>
            <a:ext cx="734481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429000"/>
            <a:ext cx="8640960" cy="10801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СОЦИАЛЬНОЕ И ПРОФЕССИОНАЛЬНОЕ САМООПРЕДЕЛЕНИЕ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988840"/>
            <a:ext cx="165618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Интеграция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социум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1988840"/>
            <a:ext cx="2448272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Овладение информационными технологиями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20272" y="1988840"/>
            <a:ext cx="1944216" cy="136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Развитие склонностей, интересов, способностей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1988840"/>
            <a:ext cx="237626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способностей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3" descr="DSC_31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 contrast="20000"/>
          </a:blip>
          <a:srcRect l="2730"/>
          <a:stretch>
            <a:fillRect/>
          </a:stretch>
        </p:blipFill>
        <p:spPr>
          <a:xfrm>
            <a:off x="1475656" y="4653136"/>
            <a:ext cx="2952328" cy="2016224"/>
          </a:xfrm>
          <a:prstGeom prst="roundRect">
            <a:avLst>
              <a:gd name="adj" fmla="val 1043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DSC00574.JPG"/>
          <p:cNvPicPr>
            <a:picLocks noChangeAspect="1"/>
          </p:cNvPicPr>
          <p:nvPr/>
        </p:nvPicPr>
        <p:blipFill>
          <a:blip r:embed="rId4" cstate="print">
            <a:lum/>
          </a:blip>
          <a:srcRect t="6585"/>
          <a:stretch>
            <a:fillRect/>
          </a:stretch>
        </p:blipFill>
        <p:spPr>
          <a:xfrm>
            <a:off x="4572000" y="4653360"/>
            <a:ext cx="2877498" cy="2016000"/>
          </a:xfrm>
          <a:prstGeom prst="roundRect">
            <a:avLst>
              <a:gd name="adj" fmla="val 1013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-252536" y="3645024"/>
            <a:ext cx="9793088" cy="37444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Ногинская </a:t>
            </a:r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endParaRPr lang="ru-RU" sz="2400" b="1" dirty="0">
              <a:ln>
                <a:solidFill>
                  <a:srgbClr val="6699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432048" cy="3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134076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СРЕДНЮЮ ШКОЛУ</a:t>
            </a:r>
            <a:endParaRPr lang="ru-RU" sz="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988840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Психологическое сопровождение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Конференция по преемственности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Игровая праздничная программа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День открытых дверей для родителей пятиклассников</a:t>
            </a:r>
          </a:p>
          <a:p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01603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l="2449" t="16329"/>
          <a:stretch>
            <a:fillRect/>
          </a:stretch>
        </p:blipFill>
        <p:spPr>
          <a:xfrm>
            <a:off x="179512" y="4723846"/>
            <a:ext cx="3024336" cy="1945514"/>
          </a:xfrm>
          <a:prstGeom prst="roundRect">
            <a:avLst>
              <a:gd name="adj" fmla="val 932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DSC01603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rcRect l="12668" t="25909" r="5954"/>
          <a:stretch>
            <a:fillRect/>
          </a:stretch>
        </p:blipFill>
        <p:spPr>
          <a:xfrm>
            <a:off x="6012160" y="4653136"/>
            <a:ext cx="2952328" cy="2016000"/>
          </a:xfrm>
          <a:prstGeom prst="roundRect">
            <a:avLst>
              <a:gd name="adj" fmla="val 932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DSC01769.JPG"/>
          <p:cNvPicPr>
            <a:picLocks noChangeAspect="1"/>
          </p:cNvPicPr>
          <p:nvPr/>
        </p:nvPicPr>
        <p:blipFill>
          <a:blip r:embed="rId5" cstate="print"/>
          <a:srcRect l="32191" r="4437" b="35386"/>
          <a:stretch>
            <a:fillRect/>
          </a:stretch>
        </p:blipFill>
        <p:spPr>
          <a:xfrm>
            <a:off x="3275856" y="4653136"/>
            <a:ext cx="2636307" cy="2016000"/>
          </a:xfrm>
          <a:prstGeom prst="roundRect">
            <a:avLst>
              <a:gd name="adj" fmla="val 11256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-252536" y="3645024"/>
            <a:ext cx="9793088" cy="37444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Ногинская </a:t>
            </a:r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endParaRPr lang="ru-RU" sz="2400" b="1" dirty="0">
              <a:ln>
                <a:solidFill>
                  <a:srgbClr val="6699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432048" cy="3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932527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ступень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ОСНОВНОЕ  ОБРАЗОВАНИЕ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643559"/>
            <a:ext cx="8712968" cy="7134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ГИМНАЗИЧЕСКИЙ КОМПОНЕНТ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3501008"/>
            <a:ext cx="2808312" cy="29523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КЛАССЫ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ПСИХОЛОГИЯ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НЕМЕЦКИЙ ЯЗЫК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ФРАНЦУЗСКИЙ ЯЗЫК</a:t>
            </a:r>
          </a:p>
          <a:p>
            <a:pPr algn="ctr"/>
            <a:endParaRPr lang="ru-RU" sz="1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3501008"/>
            <a:ext cx="2736304" cy="29523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КЛАССЫ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БИОЛОГИЯ (ЭКОЛОГИЯ)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НЕМЕЦКИЙ ЯЗЫК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ФРАНЦУЗСКИЙ ЯЗЫК</a:t>
            </a: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3501336"/>
            <a:ext cx="2952328" cy="2952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КЛАССЫ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ИСТОРИЯ МО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НЕМЕЦКИЙ ЯЗЫК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ФРАНЦУЗСКИЙ ЯЗЫК</a:t>
            </a:r>
          </a:p>
          <a:p>
            <a:pPr algn="ctr"/>
            <a:endPara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-252536" y="3645024"/>
            <a:ext cx="9793088" cy="37444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Ногинская </a:t>
            </a:r>
            <a:r>
              <a:rPr lang="ru-RU" sz="2400" b="1" dirty="0" smtClean="0">
                <a:ln>
                  <a:solidFill>
                    <a:srgbClr val="6699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endParaRPr lang="ru-RU" sz="2400" b="1" dirty="0">
              <a:ln>
                <a:solidFill>
                  <a:srgbClr val="669900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432048" cy="3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76470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ступень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ОСНОВНОЕ ОБРАЗОВАНИЕ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564904"/>
            <a:ext cx="734481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573016"/>
            <a:ext cx="8640960" cy="10801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СОЦИАЛЬНОЕ И ПРОФЕССИОНАЛЬНОЕ САМООПРЕДЕЛЕНИЕ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1988840"/>
            <a:ext cx="2160240" cy="151216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Выбор дальнейшей образовательной траектории 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1988840"/>
            <a:ext cx="1872208" cy="151216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Оценка собственных желаний и возможностей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64288" y="1988840"/>
            <a:ext cx="1728192" cy="151216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Принятие осознанного решения</a:t>
            </a:r>
          </a:p>
          <a:p>
            <a:pPr algn="ctr"/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1988840"/>
            <a:ext cx="2448272" cy="151216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Получение информации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 возможных путях продолжения образования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DSC_3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2269" y="4725144"/>
            <a:ext cx="2900211" cy="2016000"/>
          </a:xfrm>
          <a:prstGeom prst="roundRect">
            <a:avLst>
              <a:gd name="adj" fmla="val 738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DSC00576.JPG"/>
          <p:cNvPicPr>
            <a:picLocks noChangeAspect="1"/>
          </p:cNvPicPr>
          <p:nvPr/>
        </p:nvPicPr>
        <p:blipFill>
          <a:blip r:embed="rId4" cstate="print"/>
          <a:srcRect t="10198"/>
          <a:stretch>
            <a:fillRect/>
          </a:stretch>
        </p:blipFill>
        <p:spPr>
          <a:xfrm>
            <a:off x="251520" y="4725144"/>
            <a:ext cx="2993244" cy="2016000"/>
          </a:xfrm>
          <a:prstGeom prst="roundRect">
            <a:avLst>
              <a:gd name="adj" fmla="val 10856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 descr="DSC00759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r="2778"/>
          <a:stretch>
            <a:fillRect/>
          </a:stretch>
        </p:blipFill>
        <p:spPr>
          <a:xfrm>
            <a:off x="3326819" y="4725144"/>
            <a:ext cx="2613333" cy="2016000"/>
          </a:xfrm>
          <a:prstGeom prst="roundRect">
            <a:avLst>
              <a:gd name="adj" fmla="val 892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472</Words>
  <Application>Microsoft Office PowerPoint</Application>
  <PresentationFormat>Экран (4:3)</PresentationFormat>
  <Paragraphs>220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Ногинская гимназия</vt:lpstr>
      <vt:lpstr>Ногинская гимназия</vt:lpstr>
      <vt:lpstr>Ногинская гимназия</vt:lpstr>
      <vt:lpstr>Ногинская гимназия</vt:lpstr>
      <vt:lpstr>Ногинская гимназия</vt:lpstr>
      <vt:lpstr>Ногинская гимназия</vt:lpstr>
      <vt:lpstr>Ногинская гимназия</vt:lpstr>
      <vt:lpstr>Ногинская гимназия</vt:lpstr>
      <vt:lpstr>Ногинская гимназия</vt:lpstr>
      <vt:lpstr>Ногинская гимназия</vt:lpstr>
      <vt:lpstr>Ногинская гимназия</vt:lpstr>
      <vt:lpstr>Ногинская гимназия</vt:lpstr>
      <vt:lpstr>Ногинская гимназия</vt:lpstr>
      <vt:lpstr>Ногинская гимназия</vt:lpstr>
      <vt:lpstr>Ногинская гимназия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244</cp:revision>
  <dcterms:created xsi:type="dcterms:W3CDTF">2013-10-14T09:04:10Z</dcterms:created>
  <dcterms:modified xsi:type="dcterms:W3CDTF">2015-12-04T10:37:30Z</dcterms:modified>
</cp:coreProperties>
</file>